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Lst>
  <p:sldSz cx="9144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sldImg"/>
          </p:nvPr>
        </p:nvSpPr>
        <p:spPr>
          <a:prstGeom prst="rect">
            <a:avLst/>
          </a:prstGeom>
        </p:spPr>
        <p:txBody>
          <a:bodyPr/>
          <a:lstStyle/>
          <a:p>
            <a:pPr lvl="0"/>
          </a:p>
        </p:txBody>
      </p:sp>
      <p:sp>
        <p:nvSpPr>
          <p:cNvPr id="59" name="Shape 59"/>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Profitable markets that yield high returns will attract new firms.  That is why you are seeking to launch this business!  This results in many new entrants, which eventually will decrease profitability for all firms in the industry. There is only so much money to be made from your target market, unless you expand the market.  So, for the time being, let us accept that the market size will stay as is.  </a:t>
            </a:r>
            <a:endParaRPr sz="1200"/>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Click to edit Master title style</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stStyle>
          <a:p>
            <a:pPr lvl="0">
              <a:defRPr sz="1800">
                <a:solidFill>
                  <a:srgbClr val="000000"/>
                </a:solidFill>
              </a:defRPr>
            </a:pPr>
            <a:r>
              <a:rPr sz="3200">
                <a:solidFill>
                  <a:srgbClr val="888888"/>
                </a:solidFill>
              </a:rPr>
              <a:t>Click to edit Master subtitle style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Click to edit Master title style</a:t>
            </a:r>
          </a:p>
        </p:txBody>
      </p:sp>
      <p:sp>
        <p:nvSpPr>
          <p:cNvPr id="40" name="Shape 40"/>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Click to edit Master title style</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Click to edit Master title style</a:t>
            </a:r>
          </a:p>
        </p:txBody>
      </p:sp>
      <p:sp>
        <p:nvSpPr>
          <p:cNvPr id="11" name="Shape 11"/>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Click to edit Master title style</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Click to edit Master text styles</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Click to edit Master title style</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23" name="Shape 23"/>
          <p:cNvSpPr/>
          <p:nvPr>
            <p:ph type="body" idx="1"/>
          </p:nvPr>
        </p:nvSpPr>
        <p:spPr>
          <a:xfrm>
            <a:off x="457200" y="1435465"/>
            <a:ext cx="4040188" cy="739410"/>
          </a:xfrm>
          <a:prstGeom prst="rect">
            <a:avLst/>
          </a:prstGeom>
        </p:spPr>
        <p:txBody>
          <a:bodyPr anchor="b"/>
          <a:lstStyle>
            <a:lvl1pPr marL="0" indent="0">
              <a:spcBef>
                <a:spcPts val="500"/>
              </a:spcBef>
              <a:buSzTx/>
              <a:buFontTx/>
              <a:buNone/>
              <a:defRPr b="1" sz="2400"/>
            </a:lvl1pPr>
          </a:lstStyle>
          <a:p>
            <a:pPr lvl="0">
              <a:defRPr b="0" sz="1800"/>
            </a:pPr>
            <a:r>
              <a:rPr b="1" sz="2400"/>
              <a:t>Click to edit Master text styles</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sz="1800"/>
            </a:pPr>
            <a:r>
              <a:rPr sz="4400"/>
              <a:t>Click to edit Master title style</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Click to edit Master title style</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Click to edit Master title style</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Click to edit Master text styles</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Click to edit Master title style</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457200" y="274638"/>
            <a:ext cx="8229600" cy="1143001"/>
          </a:xfrm>
          <a:prstGeom prst="rect">
            <a:avLst/>
          </a:prstGeom>
        </p:spPr>
        <p:txBody>
          <a:bodyPr/>
          <a:lstStyle/>
          <a:p>
            <a:pPr lvl="0">
              <a:defRPr sz="1800"/>
            </a:pPr>
            <a:r>
              <a:rPr sz="4400"/>
              <a:t>PORTERS 5 FORCES</a:t>
            </a:r>
          </a:p>
        </p:txBody>
      </p:sp>
      <p:sp>
        <p:nvSpPr>
          <p:cNvPr id="50" name="Shape 50"/>
          <p:cNvSpPr/>
          <p:nvPr>
            <p:ph type="body" idx="1"/>
          </p:nvPr>
        </p:nvSpPr>
        <p:spPr>
          <a:xfrm>
            <a:off x="457200" y="1600200"/>
            <a:ext cx="4572000" cy="4525963"/>
          </a:xfrm>
          <a:prstGeom prst="rect">
            <a:avLst/>
          </a:prstGeom>
        </p:spPr>
        <p:txBody>
          <a:bodyPr/>
          <a:lstStyle/>
          <a:p>
            <a:pPr lvl="0">
              <a:lnSpc>
                <a:spcPct val="90000"/>
              </a:lnSpc>
              <a:spcBef>
                <a:spcPts val="600"/>
              </a:spcBef>
              <a:defRPr sz="1800"/>
            </a:pPr>
            <a:r>
              <a:rPr sz="2700"/>
              <a:t>Developed by Michael Porter </a:t>
            </a:r>
            <a:endParaRPr sz="2700"/>
          </a:p>
          <a:p>
            <a:pPr lvl="1" marL="742950" indent="-285750">
              <a:lnSpc>
                <a:spcPct val="90000"/>
              </a:lnSpc>
              <a:spcBef>
                <a:spcPts val="500"/>
              </a:spcBef>
              <a:defRPr sz="1800"/>
            </a:pPr>
            <a:r>
              <a:rPr sz="2300"/>
              <a:t>Harvard Business School</a:t>
            </a:r>
            <a:endParaRPr sz="2300"/>
          </a:p>
          <a:p>
            <a:pPr lvl="2" marL="1143000" indent="-228600">
              <a:lnSpc>
                <a:spcPct val="90000"/>
              </a:lnSpc>
              <a:spcBef>
                <a:spcPts val="400"/>
              </a:spcBef>
              <a:defRPr sz="1800"/>
            </a:pPr>
            <a:r>
              <a:rPr sz="2000"/>
              <a:t>PhD Economics</a:t>
            </a:r>
            <a:endParaRPr sz="2000"/>
          </a:p>
          <a:p>
            <a:pPr lvl="2" marL="1143000" indent="-228600">
              <a:lnSpc>
                <a:spcPct val="90000"/>
              </a:lnSpc>
              <a:spcBef>
                <a:spcPts val="400"/>
              </a:spcBef>
              <a:defRPr sz="1800"/>
            </a:pPr>
            <a:r>
              <a:rPr sz="2000"/>
              <a:t>Professor</a:t>
            </a:r>
            <a:endParaRPr b="1" sz="2000" u="sng"/>
          </a:p>
          <a:p>
            <a:pPr lvl="0">
              <a:lnSpc>
                <a:spcPct val="90000"/>
              </a:lnSpc>
              <a:spcBef>
                <a:spcPts val="600"/>
              </a:spcBef>
              <a:defRPr sz="1800"/>
            </a:pPr>
            <a:r>
              <a:rPr sz="2700"/>
              <a:t>1985 appointed to President Ronald Reagan's Commission - Industrial Competitiveness</a:t>
            </a:r>
            <a:endParaRPr sz="2700"/>
          </a:p>
          <a:p>
            <a:pPr lvl="0">
              <a:lnSpc>
                <a:spcPct val="90000"/>
              </a:lnSpc>
              <a:spcBef>
                <a:spcPts val="600"/>
              </a:spcBef>
              <a:defRPr sz="1800"/>
            </a:pPr>
            <a:r>
              <a:rPr sz="2700"/>
              <a:t>1990's “Strategy guru” on international speaking circuit</a:t>
            </a:r>
          </a:p>
        </p:txBody>
      </p:sp>
      <p:grpSp>
        <p:nvGrpSpPr>
          <p:cNvPr id="53" name="Group 53" descr="http://ecx.images-amazon.com/images/I/51QcMBAFLcL.jpg"/>
          <p:cNvGrpSpPr/>
          <p:nvPr/>
        </p:nvGrpSpPr>
        <p:grpSpPr>
          <a:xfrm>
            <a:off x="5334000" y="1447800"/>
            <a:ext cx="3352800" cy="4762500"/>
            <a:chOff x="0" y="0"/>
            <a:chExt cx="3352800" cy="4762500"/>
          </a:xfrm>
        </p:grpSpPr>
        <p:sp>
          <p:nvSpPr>
            <p:cNvPr id="51" name="Shape 51"/>
            <p:cNvSpPr/>
            <p:nvPr/>
          </p:nvSpPr>
          <p:spPr>
            <a:xfrm>
              <a:off x="0" y="0"/>
              <a:ext cx="3352800" cy="4762500"/>
            </a:xfrm>
            <a:prstGeom prst="rect">
              <a:avLst/>
            </a:prstGeom>
            <a:solidFill>
              <a:srgbClr val="EDEDED"/>
            </a:solidFill>
            <a:ln w="12700" cap="flat">
              <a:noFill/>
              <a:miter lim="400000"/>
            </a:ln>
            <a:effectLst/>
          </p:spPr>
          <p:txBody>
            <a:bodyPr wrap="square" lIns="0" tIns="0" rIns="0" bIns="0" numCol="1" anchor="ctr">
              <a:noAutofit/>
            </a:bodyPr>
            <a:lstStyle/>
            <a:p>
              <a:pPr lvl="0"/>
            </a:p>
          </p:txBody>
        </p:sp>
        <p:pic>
          <p:nvPicPr>
            <p:cNvPr id="52" name="image4.jpg"/>
            <p:cNvPicPr/>
            <p:nvPr/>
          </p:nvPicPr>
          <p:blipFill>
            <a:blip r:embed="rId2">
              <a:extLst/>
            </a:blip>
            <a:stretch>
              <a:fillRect/>
            </a:stretch>
          </p:blipFill>
          <p:spPr>
            <a:xfrm>
              <a:off x="0" y="0"/>
              <a:ext cx="3352800" cy="4762500"/>
            </a:xfrm>
            <a:prstGeom prst="rect">
              <a:avLst/>
            </a:prstGeom>
            <a:ln w="12700" cap="flat">
              <a:noFill/>
              <a:miter lim="400000"/>
            </a:ln>
            <a:effectLst>
              <a:reflection blurRad="0" stA="38000" stPos="0" endA="0" endPos="40000" dist="0" dir="5400000" fadeDir="5400000" sx="100000" sy="-100000" kx="0" ky="0" algn="bl" rotWithShape="0"/>
            </a:effectLst>
          </p:spPr>
        </p:pic>
      </p:gr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xfrm>
            <a:off x="457200" y="274638"/>
            <a:ext cx="8229600" cy="1143001"/>
          </a:xfrm>
          <a:prstGeom prst="rect">
            <a:avLst/>
          </a:prstGeom>
        </p:spPr>
        <p:txBody>
          <a:bodyPr/>
          <a:lstStyle/>
          <a:p>
            <a:pPr lvl="0">
              <a:defRPr sz="1800"/>
            </a:pPr>
            <a:r>
              <a:rPr sz="4400"/>
              <a:t>Threat of New Entrants</a:t>
            </a:r>
          </a:p>
        </p:txBody>
      </p:sp>
      <p:sp>
        <p:nvSpPr>
          <p:cNvPr id="56" name="Shape 56"/>
          <p:cNvSpPr/>
          <p:nvPr>
            <p:ph type="body" idx="1"/>
          </p:nvPr>
        </p:nvSpPr>
        <p:spPr>
          <a:xfrm>
            <a:off x="457200" y="1600200"/>
            <a:ext cx="8229600" cy="4525963"/>
          </a:xfrm>
          <a:prstGeom prst="rect">
            <a:avLst/>
          </a:prstGeom>
        </p:spPr>
        <p:txBody>
          <a:bodyPr/>
          <a:lstStyle/>
          <a:p>
            <a:pPr lvl="0">
              <a:defRPr sz="1800"/>
            </a:pPr>
            <a:r>
              <a:rPr b="1" sz="3200"/>
              <a:t>Your business/product is a NEW entrant!</a:t>
            </a:r>
            <a:endParaRPr b="1" sz="3200"/>
          </a:p>
          <a:p>
            <a:pPr lvl="0">
              <a:defRPr sz="1800"/>
            </a:pPr>
            <a:r>
              <a:rPr sz="3200"/>
              <a:t>Entry ease / Barriers?</a:t>
            </a:r>
            <a:endParaRPr sz="3200"/>
          </a:p>
          <a:p>
            <a:pPr lvl="0">
              <a:defRPr sz="1800"/>
            </a:pPr>
            <a:r>
              <a:rPr sz="3200"/>
              <a:t>Are there incumbents that will try to BLOCK your entry? </a:t>
            </a:r>
            <a:endParaRPr sz="3200"/>
          </a:p>
          <a:p>
            <a:pPr lvl="1" marL="742950" indent="-285750">
              <a:spcBef>
                <a:spcPts val="600"/>
              </a:spcBef>
              <a:defRPr sz="1800"/>
            </a:pPr>
            <a:r>
              <a:rPr sz="2800"/>
              <a:t>How will they do this? </a:t>
            </a:r>
            <a:endParaRPr sz="2800"/>
          </a:p>
          <a:p>
            <a:pPr lvl="0">
              <a:defRPr sz="1800"/>
            </a:pPr>
            <a:r>
              <a:rPr sz="3200"/>
              <a:t>Geographic factors</a:t>
            </a:r>
            <a:endParaRPr sz="3200"/>
          </a:p>
          <a:p>
            <a:pPr lvl="0">
              <a:defRPr sz="1800"/>
            </a:pPr>
            <a:r>
              <a:rPr sz="3200"/>
              <a:t>New entrant strategy. . . .differentiation!</a:t>
            </a:r>
            <a:endParaRPr sz="3200"/>
          </a:p>
          <a:p>
            <a:pPr lvl="0">
              <a:defRPr sz="1800"/>
            </a:pPr>
            <a:r>
              <a:rPr sz="3200"/>
              <a:t>Routes to Market?</a:t>
            </a:r>
          </a:p>
        </p:txBody>
      </p:sp>
      <p:pic>
        <p:nvPicPr>
          <p:cNvPr id="57" name="image5.jpg" descr="http://vetbizinitiative.com/wp-content/uploads/2014/12/barrier-679x350.jpg"/>
          <p:cNvPicPr/>
          <p:nvPr/>
        </p:nvPicPr>
        <p:blipFill>
          <a:blip r:embed="rId3">
            <a:extLst/>
          </a:blip>
          <a:stretch>
            <a:fillRect/>
          </a:stretch>
        </p:blipFill>
        <p:spPr>
          <a:xfrm>
            <a:off x="5029200" y="3505200"/>
            <a:ext cx="3048000" cy="1571135"/>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1" name="image6.jpg" descr="http://usercontent2.hubimg.com/8018669_f260.jpg"/>
          <p:cNvPicPr/>
          <p:nvPr/>
        </p:nvPicPr>
        <p:blipFill>
          <a:blip r:embed="rId2">
            <a:extLst/>
          </a:blip>
          <a:stretch>
            <a:fillRect/>
          </a:stretch>
        </p:blipFill>
        <p:spPr>
          <a:xfrm>
            <a:off x="7162800" y="145473"/>
            <a:ext cx="1844665" cy="1759528"/>
          </a:xfrm>
          <a:prstGeom prst="rect">
            <a:avLst/>
          </a:prstGeom>
          <a:ln w="12700">
            <a:miter lim="400000"/>
          </a:ln>
        </p:spPr>
      </p:pic>
      <p:sp>
        <p:nvSpPr>
          <p:cNvPr id="62" name="Shape 62"/>
          <p:cNvSpPr/>
          <p:nvPr>
            <p:ph type="title"/>
          </p:nvPr>
        </p:nvSpPr>
        <p:spPr>
          <a:xfrm>
            <a:off x="457200" y="274638"/>
            <a:ext cx="8229600" cy="1143001"/>
          </a:xfrm>
          <a:prstGeom prst="rect">
            <a:avLst/>
          </a:prstGeom>
        </p:spPr>
        <p:txBody>
          <a:bodyPr/>
          <a:lstStyle/>
          <a:p>
            <a:pPr lvl="0">
              <a:defRPr sz="1800"/>
            </a:pPr>
            <a:r>
              <a:rPr sz="4400"/>
              <a:t>Suppliers &amp; Customers</a:t>
            </a:r>
          </a:p>
        </p:txBody>
      </p:sp>
      <p:sp>
        <p:nvSpPr>
          <p:cNvPr id="63" name="Shape 63"/>
          <p:cNvSpPr/>
          <p:nvPr>
            <p:ph type="body" idx="1"/>
          </p:nvPr>
        </p:nvSpPr>
        <p:spPr>
          <a:xfrm>
            <a:off x="457200" y="1600200"/>
            <a:ext cx="3733800" cy="4525963"/>
          </a:xfrm>
          <a:prstGeom prst="rect">
            <a:avLst/>
          </a:prstGeom>
        </p:spPr>
        <p:txBody>
          <a:bodyPr/>
          <a:lstStyle/>
          <a:p>
            <a:pPr lvl="0">
              <a:lnSpc>
                <a:spcPct val="80000"/>
              </a:lnSpc>
              <a:spcBef>
                <a:spcPts val="600"/>
              </a:spcBef>
              <a:defRPr sz="1800"/>
            </a:pPr>
            <a:r>
              <a:rPr b="1" sz="2900"/>
              <a:t>Bargaining power of customers (buyers)</a:t>
            </a:r>
            <a:endParaRPr sz="2900"/>
          </a:p>
          <a:p>
            <a:pPr lvl="0">
              <a:lnSpc>
                <a:spcPct val="80000"/>
              </a:lnSpc>
              <a:spcBef>
                <a:spcPts val="600"/>
              </a:spcBef>
              <a:defRPr sz="1800"/>
            </a:pPr>
            <a:r>
              <a:rPr sz="2900"/>
              <a:t>Buyers Choice</a:t>
            </a:r>
            <a:endParaRPr sz="2900"/>
          </a:p>
          <a:p>
            <a:pPr lvl="0">
              <a:lnSpc>
                <a:spcPct val="80000"/>
              </a:lnSpc>
              <a:spcBef>
                <a:spcPts val="600"/>
              </a:spcBef>
              <a:defRPr sz="1800"/>
            </a:pPr>
            <a:r>
              <a:rPr sz="2900"/>
              <a:t>Buyers size/number</a:t>
            </a:r>
            <a:endParaRPr sz="2900"/>
          </a:p>
          <a:p>
            <a:pPr lvl="0">
              <a:lnSpc>
                <a:spcPct val="80000"/>
              </a:lnSpc>
              <a:spcBef>
                <a:spcPts val="600"/>
              </a:spcBef>
              <a:defRPr sz="1800"/>
            </a:pPr>
            <a:r>
              <a:rPr sz="2900"/>
              <a:t>Changes cost/frequency</a:t>
            </a:r>
            <a:endParaRPr sz="2900"/>
          </a:p>
          <a:p>
            <a:pPr lvl="0">
              <a:lnSpc>
                <a:spcPct val="80000"/>
              </a:lnSpc>
              <a:spcBef>
                <a:spcPts val="600"/>
              </a:spcBef>
              <a:defRPr sz="1800"/>
            </a:pPr>
            <a:r>
              <a:rPr sz="2900"/>
              <a:t>Product/service importance</a:t>
            </a:r>
            <a:endParaRPr sz="2900"/>
          </a:p>
          <a:p>
            <a:pPr lvl="0">
              <a:lnSpc>
                <a:spcPct val="80000"/>
              </a:lnSpc>
              <a:spcBef>
                <a:spcPts val="600"/>
              </a:spcBef>
              <a:defRPr sz="1800"/>
            </a:pPr>
            <a:r>
              <a:rPr sz="2900"/>
              <a:t>Volumes, JIT (Just-in-time) scheduling</a:t>
            </a:r>
          </a:p>
        </p:txBody>
      </p:sp>
      <p:sp>
        <p:nvSpPr>
          <p:cNvPr id="64" name="Shape 64"/>
          <p:cNvSpPr/>
          <p:nvPr/>
        </p:nvSpPr>
        <p:spPr>
          <a:xfrm>
            <a:off x="4572000" y="1600200"/>
            <a:ext cx="39624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42900" indent="-342900">
              <a:lnSpc>
                <a:spcPct val="90000"/>
              </a:lnSpc>
              <a:spcBef>
                <a:spcPts val="600"/>
              </a:spcBef>
              <a:buSzPct val="100000"/>
              <a:buFont typeface="Arial"/>
              <a:buChar char="•"/>
            </a:pPr>
            <a:r>
              <a:rPr b="1" sz="2700"/>
              <a:t>Bargaining power of suppliers</a:t>
            </a:r>
            <a:endParaRPr sz="2700"/>
          </a:p>
          <a:p>
            <a:pPr lvl="0" marL="342900" indent="-342900">
              <a:lnSpc>
                <a:spcPct val="90000"/>
              </a:lnSpc>
              <a:spcBef>
                <a:spcPts val="600"/>
              </a:spcBef>
              <a:buSzPct val="100000"/>
              <a:buFont typeface="Arial"/>
              <a:buChar char="•"/>
            </a:pPr>
            <a:r>
              <a:rPr sz="2700"/>
              <a:t>Brand reputation</a:t>
            </a:r>
            <a:endParaRPr sz="2700"/>
          </a:p>
          <a:p>
            <a:pPr lvl="0" marL="342900" indent="-342900">
              <a:lnSpc>
                <a:spcPct val="90000"/>
              </a:lnSpc>
              <a:spcBef>
                <a:spcPts val="600"/>
              </a:spcBef>
              <a:buSzPct val="100000"/>
              <a:buFont typeface="Arial"/>
              <a:buChar char="•"/>
            </a:pPr>
            <a:r>
              <a:rPr sz="2700"/>
              <a:t>Geographical coverage</a:t>
            </a:r>
            <a:endParaRPr sz="2700"/>
          </a:p>
          <a:p>
            <a:pPr lvl="0" marL="342900" indent="-342900">
              <a:lnSpc>
                <a:spcPct val="90000"/>
              </a:lnSpc>
              <a:spcBef>
                <a:spcPts val="600"/>
              </a:spcBef>
              <a:buSzPct val="100000"/>
              <a:buFont typeface="Arial"/>
              <a:buChar char="•"/>
            </a:pPr>
            <a:r>
              <a:rPr sz="2700"/>
              <a:t>Product/service level quality</a:t>
            </a:r>
            <a:endParaRPr sz="2700"/>
          </a:p>
          <a:p>
            <a:pPr lvl="0" marL="342900" indent="-342900">
              <a:lnSpc>
                <a:spcPct val="90000"/>
              </a:lnSpc>
              <a:spcBef>
                <a:spcPts val="600"/>
              </a:spcBef>
              <a:buSzPct val="100000"/>
              <a:buFont typeface="Arial"/>
              <a:buChar char="•"/>
            </a:pPr>
            <a:r>
              <a:rPr sz="2700"/>
              <a:t>Relationship with other customers</a:t>
            </a:r>
            <a:endParaRPr sz="2700"/>
          </a:p>
          <a:p>
            <a:pPr lvl="0" marL="342900" indent="-342900">
              <a:lnSpc>
                <a:spcPct val="90000"/>
              </a:lnSpc>
              <a:spcBef>
                <a:spcPts val="600"/>
              </a:spcBef>
              <a:buSzPct val="100000"/>
              <a:buFont typeface="Arial"/>
              <a:buChar char="•"/>
            </a:pPr>
            <a:r>
              <a:rPr sz="2700"/>
              <a:t>Bidding process &amp; capabilities</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6" name="image7.jpg" descr="http://2012books.lardbucket.org/books/strategic-management-evaluation-and-execution/section_07/7964c93f45f97d763acf1ba20bf4b246.jpg"/>
          <p:cNvPicPr/>
          <p:nvPr/>
        </p:nvPicPr>
        <p:blipFill>
          <a:blip r:embed="rId2">
            <a:extLst/>
          </a:blip>
          <a:stretch>
            <a:fillRect/>
          </a:stretch>
        </p:blipFill>
        <p:spPr>
          <a:xfrm>
            <a:off x="7467600" y="1143000"/>
            <a:ext cx="1295400" cy="1948282"/>
          </a:xfrm>
          <a:prstGeom prst="rect">
            <a:avLst/>
          </a:prstGeom>
          <a:ln w="12700">
            <a:miter lim="400000"/>
          </a:ln>
        </p:spPr>
      </p:pic>
      <p:sp>
        <p:nvSpPr>
          <p:cNvPr id="67" name="Shape 67"/>
          <p:cNvSpPr/>
          <p:nvPr>
            <p:ph type="title"/>
          </p:nvPr>
        </p:nvSpPr>
        <p:spPr>
          <a:xfrm>
            <a:off x="457200" y="274638"/>
            <a:ext cx="8229600" cy="1143001"/>
          </a:xfrm>
          <a:prstGeom prst="rect">
            <a:avLst/>
          </a:prstGeom>
        </p:spPr>
        <p:txBody>
          <a:bodyPr/>
          <a:lstStyle>
            <a:lvl1pPr>
              <a:defRPr sz="3900"/>
            </a:lvl1pPr>
          </a:lstStyle>
          <a:p>
            <a:pPr lvl="0">
              <a:defRPr sz="1800"/>
            </a:pPr>
            <a:r>
              <a:rPr sz="3900"/>
              <a:t>Product &amp; Technology Development</a:t>
            </a:r>
          </a:p>
        </p:txBody>
      </p:sp>
      <p:sp>
        <p:nvSpPr>
          <p:cNvPr id="68" name="Shape 68"/>
          <p:cNvSpPr/>
          <p:nvPr>
            <p:ph type="body" idx="1"/>
          </p:nvPr>
        </p:nvSpPr>
        <p:spPr>
          <a:xfrm>
            <a:off x="457200" y="1600200"/>
            <a:ext cx="8229600" cy="4525963"/>
          </a:xfrm>
          <a:prstGeom prst="rect">
            <a:avLst/>
          </a:prstGeom>
        </p:spPr>
        <p:txBody>
          <a:bodyPr/>
          <a:lstStyle/>
          <a:p>
            <a:pPr lvl="0">
              <a:lnSpc>
                <a:spcPct val="90000"/>
              </a:lnSpc>
              <a:spcBef>
                <a:spcPts val="600"/>
              </a:spcBef>
              <a:defRPr sz="1800"/>
            </a:pPr>
            <a:r>
              <a:rPr b="1" sz="2900"/>
              <a:t>Threat of substitute products or services</a:t>
            </a:r>
            <a:endParaRPr sz="2900"/>
          </a:p>
          <a:p>
            <a:pPr lvl="0">
              <a:lnSpc>
                <a:spcPct val="90000"/>
              </a:lnSpc>
              <a:spcBef>
                <a:spcPts val="600"/>
              </a:spcBef>
              <a:defRPr sz="1800"/>
            </a:pPr>
            <a:r>
              <a:rPr sz="2900"/>
              <a:t>Alternatives price/quality</a:t>
            </a:r>
            <a:endParaRPr sz="2900"/>
          </a:p>
          <a:p>
            <a:pPr lvl="0">
              <a:lnSpc>
                <a:spcPct val="90000"/>
              </a:lnSpc>
              <a:spcBef>
                <a:spcPts val="600"/>
              </a:spcBef>
              <a:defRPr sz="1800"/>
            </a:pPr>
            <a:r>
              <a:rPr sz="2900"/>
              <a:t>Market distribution changes</a:t>
            </a:r>
            <a:endParaRPr sz="2900"/>
          </a:p>
          <a:p>
            <a:pPr lvl="1" marL="742950" indent="-285750">
              <a:lnSpc>
                <a:spcPct val="90000"/>
              </a:lnSpc>
              <a:spcBef>
                <a:spcPts val="600"/>
              </a:spcBef>
              <a:defRPr sz="1800"/>
            </a:pPr>
            <a:r>
              <a:rPr sz="2500"/>
              <a:t>RFID tags. . .POS software enhancements. . .Drones. . .</a:t>
            </a:r>
            <a:endParaRPr sz="2500"/>
          </a:p>
          <a:p>
            <a:pPr lvl="0">
              <a:lnSpc>
                <a:spcPct val="90000"/>
              </a:lnSpc>
              <a:spcBef>
                <a:spcPts val="600"/>
              </a:spcBef>
              <a:defRPr sz="1800"/>
            </a:pPr>
            <a:r>
              <a:rPr sz="2900"/>
              <a:t>Fashions &amp; trends</a:t>
            </a:r>
            <a:endParaRPr sz="2900"/>
          </a:p>
          <a:p>
            <a:pPr lvl="1" marL="742950" indent="-285750">
              <a:lnSpc>
                <a:spcPct val="90000"/>
              </a:lnSpc>
              <a:spcBef>
                <a:spcPts val="600"/>
              </a:spcBef>
              <a:defRPr sz="1800"/>
            </a:pPr>
            <a:r>
              <a:rPr sz="2500"/>
              <a:t>PLM</a:t>
            </a:r>
            <a:endParaRPr sz="2500"/>
          </a:p>
          <a:p>
            <a:pPr lvl="1" marL="742950" indent="-285750">
              <a:lnSpc>
                <a:spcPct val="90000"/>
              </a:lnSpc>
              <a:spcBef>
                <a:spcPts val="600"/>
              </a:spcBef>
              <a:defRPr sz="1800"/>
            </a:pPr>
            <a:r>
              <a:rPr sz="2500"/>
              <a:t>Fastfit360</a:t>
            </a:r>
            <a:endParaRPr sz="2500"/>
          </a:p>
          <a:p>
            <a:pPr lvl="0">
              <a:lnSpc>
                <a:spcPct val="90000"/>
              </a:lnSpc>
              <a:spcBef>
                <a:spcPts val="600"/>
              </a:spcBef>
              <a:defRPr sz="1800"/>
            </a:pPr>
            <a:r>
              <a:rPr sz="2900"/>
              <a:t>Legislative effects . . .trade agreements . . .regulations</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457200" y="274638"/>
            <a:ext cx="8229600" cy="1143001"/>
          </a:xfrm>
          <a:prstGeom prst="rect">
            <a:avLst/>
          </a:prstGeom>
        </p:spPr>
        <p:txBody>
          <a:bodyPr/>
          <a:lstStyle/>
          <a:p>
            <a:pPr lvl="0">
              <a:defRPr sz="1800"/>
            </a:pPr>
            <a:r>
              <a:rPr sz="4400"/>
              <a:t>Competitive rivalry</a:t>
            </a:r>
          </a:p>
        </p:txBody>
      </p:sp>
      <p:sp>
        <p:nvSpPr>
          <p:cNvPr id="71" name="Shape 71"/>
          <p:cNvSpPr/>
          <p:nvPr>
            <p:ph type="body" idx="1"/>
          </p:nvPr>
        </p:nvSpPr>
        <p:spPr>
          <a:xfrm>
            <a:off x="457200" y="1600200"/>
            <a:ext cx="8229600" cy="4525963"/>
          </a:xfrm>
          <a:prstGeom prst="rect">
            <a:avLst/>
          </a:prstGeom>
        </p:spPr>
        <p:txBody>
          <a:bodyPr/>
          <a:lstStyle/>
          <a:p>
            <a:pPr lvl="0">
              <a:defRPr sz="1800"/>
            </a:pPr>
            <a:r>
              <a:rPr b="1" sz="3200"/>
              <a:t>Intensity of competitive rivalry</a:t>
            </a:r>
            <a:endParaRPr b="1" sz="3200"/>
          </a:p>
          <a:p>
            <a:pPr lvl="0">
              <a:defRPr sz="1800"/>
            </a:pPr>
            <a:r>
              <a:rPr sz="3200"/>
              <a:t>Number &amp; size of firms . . .NAME 3 for this project</a:t>
            </a:r>
            <a:endParaRPr sz="3200"/>
          </a:p>
          <a:p>
            <a:pPr lvl="1" marL="742950" indent="-285750">
              <a:spcBef>
                <a:spcPts val="600"/>
              </a:spcBef>
              <a:defRPr sz="1800"/>
            </a:pPr>
            <a:r>
              <a:rPr sz="2800"/>
              <a:t>Industry size and trends</a:t>
            </a:r>
            <a:endParaRPr sz="2800"/>
          </a:p>
          <a:p>
            <a:pPr lvl="1" marL="742950" indent="-285750">
              <a:spcBef>
                <a:spcPts val="600"/>
              </a:spcBef>
              <a:defRPr sz="1800"/>
            </a:pPr>
            <a:r>
              <a:rPr sz="2800"/>
              <a:t>Fixed vs. variable costs</a:t>
            </a:r>
            <a:endParaRPr sz="2800"/>
          </a:p>
          <a:p>
            <a:pPr lvl="1" marL="742950" indent="-285750">
              <a:spcBef>
                <a:spcPts val="600"/>
              </a:spcBef>
              <a:defRPr sz="1800"/>
            </a:pPr>
            <a:r>
              <a:rPr sz="2800"/>
              <a:t>Product/services ranges</a:t>
            </a:r>
            <a:endParaRPr sz="2800"/>
          </a:p>
          <a:p>
            <a:pPr lvl="1" marL="742950" indent="-285750">
              <a:spcBef>
                <a:spcPts val="600"/>
              </a:spcBef>
              <a:defRPr sz="1800"/>
            </a:pPr>
            <a:r>
              <a:rPr sz="2800"/>
              <a:t>Differentiation &amp; strategies</a:t>
            </a:r>
            <a:endParaRPr sz="2800"/>
          </a:p>
          <a:p>
            <a:pPr lvl="0">
              <a:defRPr sz="1800"/>
            </a:pPr>
            <a:r>
              <a:rPr sz="3200"/>
              <a:t>SWOT . . . FOR EACH COMPETITOR</a:t>
            </a:r>
          </a:p>
        </p:txBody>
      </p:sp>
      <p:pic>
        <p:nvPicPr>
          <p:cNvPr id="72" name="image8.jpg" descr="http://getrealphilippines.com/blog/wp-content/uploads/2014/04/competitors.jpg"/>
          <p:cNvPicPr/>
          <p:nvPr/>
        </p:nvPicPr>
        <p:blipFill>
          <a:blip r:embed="rId2">
            <a:extLst/>
          </a:blip>
          <a:stretch>
            <a:fillRect/>
          </a:stretch>
        </p:blipFill>
        <p:spPr>
          <a:xfrm>
            <a:off x="5486400" y="2667000"/>
            <a:ext cx="2743200" cy="2734057"/>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